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455"/>
    <a:srgbClr val="87A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1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854BA-B193-474C-ABE7-7D8C8FBFDA42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DA4FC-8034-455C-8828-F7EF1CD1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4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49E8-968B-4182-BF69-3CD17E319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6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5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1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69AC5-27E9-4EDF-9D37-2DAA7EAC003E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3CCF-EF65-4DD3-8CCA-85E59D8C7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95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Flowchart: Manual Input 1"/>
          <p:cNvSpPr/>
          <p:nvPr/>
        </p:nvSpPr>
        <p:spPr>
          <a:xfrm rot="5400000">
            <a:off x="4192695" y="-2214809"/>
            <a:ext cx="2020877" cy="104062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51 w 10000"/>
              <a:gd name="connsiteY0" fmla="*/ 11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51 w 10000"/>
              <a:gd name="connsiteY4" fmla="*/ 11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51" y="11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51" y="1150"/>
                </a:lnTo>
                <a:close/>
              </a:path>
            </a:pathLst>
          </a:custGeom>
          <a:solidFill>
            <a:srgbClr val="87A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9" b="33045"/>
          <a:stretch/>
        </p:blipFill>
        <p:spPr bwMode="auto">
          <a:xfrm>
            <a:off x="686479" y="627472"/>
            <a:ext cx="2966110" cy="95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84892" y="2103120"/>
            <a:ext cx="830808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60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Ice Sculpture per </a:t>
            </a:r>
            <a:r>
              <a:rPr lang="en-US" sz="6000" cap="all" dirty="0" err="1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antea</a:t>
            </a:r>
            <a:r>
              <a:rPr lang="en-US" sz="6000" cap="all" dirty="0">
                <a:solidFill>
                  <a:schemeClr val="bg1"/>
                </a:solidFill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Meteorite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892" y="5665722"/>
            <a:ext cx="6932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Dr. Daniel Jones and Dr. Michael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Linnes</a:t>
            </a:r>
            <a:endParaRPr lang="en-US" sz="1200" dirty="0">
              <a:solidFill>
                <a:schemeClr val="bg1"/>
              </a:solidFill>
              <a:latin typeface="Acumin Pro" panose="020B0504020202020204" pitchFamily="34" charset="77"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FA5E11-A4F9-5C47-8DCC-395B96BC5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0" y="5176554"/>
            <a:ext cx="2032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28" y="1319930"/>
            <a:ext cx="3990257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Presentation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6CB25-F09B-5948-BABC-8636E2ED312D}"/>
              </a:ext>
            </a:extLst>
          </p:cNvPr>
          <p:cNvSpPr txBox="1">
            <a:spLocks/>
          </p:cNvSpPr>
          <p:nvPr/>
        </p:nvSpPr>
        <p:spPr>
          <a:xfrm>
            <a:off x="6139008" y="2927758"/>
            <a:ext cx="3967089" cy="1437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Display your model sculpture.</a:t>
            </a:r>
          </a:p>
          <a:p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Select a representative to present your solution to the rest of the group.</a:t>
            </a:r>
          </a:p>
        </p:txBody>
      </p:sp>
      <p:pic>
        <p:nvPicPr>
          <p:cNvPr id="11" name="Picture 2" descr="Two monsters and an eyeball made out of play doh. ">
            <a:extLst>
              <a:ext uri="{FF2B5EF4-FFF2-40B4-BE49-F238E27FC236}">
                <a16:creationId xmlns:a16="http://schemas.microsoft.com/office/drawing/2014/main" id="{EB1DE8CB-130E-934B-80E1-60B0A8D0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5" y="2140682"/>
            <a:ext cx="5153272" cy="257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4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28" y="1319930"/>
            <a:ext cx="3990257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Perspective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grpSp>
        <p:nvGrpSpPr>
          <p:cNvPr id="12" name="Group 11" descr="Another hand drawn map with the same mountains, river, bridge, and ice sculpture location. This map also includes houses to indicate the location of Pittsburgh, Johnsonville, and Lexington. ">
            <a:extLst>
              <a:ext uri="{FF2B5EF4-FFF2-40B4-BE49-F238E27FC236}">
                <a16:creationId xmlns:a16="http://schemas.microsoft.com/office/drawing/2014/main" id="{F0F4D57C-0B4F-FE46-B4E7-CA1E4B709971}"/>
              </a:ext>
            </a:extLst>
          </p:cNvPr>
          <p:cNvGrpSpPr/>
          <p:nvPr/>
        </p:nvGrpSpPr>
        <p:grpSpPr>
          <a:xfrm>
            <a:off x="2694856" y="1677084"/>
            <a:ext cx="6113721" cy="5075816"/>
            <a:chOff x="2037030" y="631981"/>
            <a:chExt cx="7496269" cy="609990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D0A039-B2CF-4343-91CF-F9D8E6DE2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030" y="631981"/>
              <a:ext cx="7496269" cy="609990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7103288-8B2B-C54F-8A9D-E95A021A4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795" y="4894949"/>
              <a:ext cx="1081807" cy="13856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EEA50F-5D84-504C-A41E-D54A11001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6602" y="796706"/>
              <a:ext cx="2479707" cy="1032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128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7" y="1319930"/>
            <a:ext cx="3990257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The Debrief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6CB25-F09B-5948-BABC-8636E2ED312D}"/>
              </a:ext>
            </a:extLst>
          </p:cNvPr>
          <p:cNvSpPr txBox="1">
            <a:spLocks/>
          </p:cNvSpPr>
          <p:nvPr/>
        </p:nvSpPr>
        <p:spPr>
          <a:xfrm>
            <a:off x="965197" y="1794693"/>
            <a:ext cx="3967089" cy="4645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defRPr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What happened in this activity?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What strategies did you use to solve the problem?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How did you feel during the activity?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What was the value of different perspectives?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What did you learn as a result of this activity? And why does this matter?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How does this relate to previous experiences you’ve had?</a:t>
            </a:r>
          </a:p>
        </p:txBody>
      </p:sp>
      <p:pic>
        <p:nvPicPr>
          <p:cNvPr id="12" name="Picture 2" descr="Two different shadows from the same object. ">
            <a:extLst>
              <a:ext uri="{FF2B5EF4-FFF2-40B4-BE49-F238E27FC236}">
                <a16:creationId xmlns:a16="http://schemas.microsoft.com/office/drawing/2014/main" id="{F00BA832-F5B2-614B-8984-8F02EE0E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24" y="4195183"/>
            <a:ext cx="3191539" cy="2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wo people arguing about the number of planks based on their perspectives. ">
            <a:extLst>
              <a:ext uri="{FF2B5EF4-FFF2-40B4-BE49-F238E27FC236}">
                <a16:creationId xmlns:a16="http://schemas.microsoft.com/office/drawing/2014/main" id="{B5A7A8CF-B56A-3549-B71C-9D22C928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23" y="1794693"/>
            <a:ext cx="3191540" cy="1914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08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197" y="1319930"/>
            <a:ext cx="3990257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Key Insights and Learning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6CB25-F09B-5948-BABC-8636E2ED312D}"/>
              </a:ext>
            </a:extLst>
          </p:cNvPr>
          <p:cNvSpPr txBox="1">
            <a:spLocks/>
          </p:cNvSpPr>
          <p:nvPr/>
        </p:nvSpPr>
        <p:spPr>
          <a:xfrm>
            <a:off x="965197" y="2055095"/>
            <a:ext cx="8178803" cy="2747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defRPr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The knowledge of the individual sometimes isn’t enough to comprehend a complex circumstance.  </a:t>
            </a:r>
          </a:p>
          <a:p>
            <a:pPr marL="342900" lvl="0" indent="-342900">
              <a:defRPr/>
            </a:pPr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</a:endParaRPr>
          </a:p>
          <a:p>
            <a:pPr marL="342900" lvl="0" indent="-342900">
              <a:defRPr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Extensive insight can be gained with the help of other views, even if at first they seem wrong, improbable, or implausible.</a:t>
            </a:r>
          </a:p>
          <a:p>
            <a:pPr marL="342900" lvl="0" indent="-342900">
              <a:defRPr/>
            </a:pPr>
            <a:endParaRPr lang="en-US" sz="2000" dirty="0">
              <a:solidFill>
                <a:srgbClr val="495455"/>
              </a:solidFill>
              <a:latin typeface="Acumin Pro" panose="020B0504020202020204" pitchFamily="34" charset="77"/>
            </a:endParaRPr>
          </a:p>
          <a:p>
            <a:pPr marL="342900" lvl="0" indent="-342900">
              <a:defRPr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Only a change of perspective enables us to see the whole picture.</a:t>
            </a:r>
          </a:p>
        </p:txBody>
      </p:sp>
    </p:spTree>
    <p:extLst>
      <p:ext uri="{BB962C8B-B14F-4D97-AF65-F5344CB8AC3E}">
        <p14:creationId xmlns:p14="http://schemas.microsoft.com/office/powerpoint/2010/main" val="20005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121" y="1636315"/>
            <a:ext cx="8485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  <a:ea typeface="Arial" charset="0"/>
                <a:cs typeface="Arial" charset="0"/>
              </a:rPr>
              <a:t>AAC&amp;U Intercultural Knowledge and Competence VALUE Rubric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7" name="Rectangle 6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cap="all" dirty="0">
                  <a:solidFill>
                    <a:srgbClr val="FFFFFF"/>
                  </a:solidFill>
                  <a:effectLst/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Intercultural openness</a:t>
              </a:r>
              <a:endParaRPr lang="en-US" sz="2800" cap="all" dirty="0">
                <a:effectLst/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E8634C-35C0-664F-A32B-83FF1D60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133720-DDC9-4F46-AD35-212A01656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684487"/>
              </p:ext>
            </p:extLst>
          </p:nvPr>
        </p:nvGraphicFramePr>
        <p:xfrm>
          <a:off x="815121" y="2225735"/>
          <a:ext cx="8973878" cy="2921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215">
                  <a:extLst>
                    <a:ext uri="{9D8B030D-6E8A-4147-A177-3AD203B41FA5}">
                      <a16:colId xmlns:a16="http://schemas.microsoft.com/office/drawing/2014/main" val="2143531501"/>
                    </a:ext>
                  </a:extLst>
                </a:gridCol>
                <a:gridCol w="3096701">
                  <a:extLst>
                    <a:ext uri="{9D8B030D-6E8A-4147-A177-3AD203B41FA5}">
                      <a16:colId xmlns:a16="http://schemas.microsoft.com/office/drawing/2014/main" val="3227942514"/>
                    </a:ext>
                  </a:extLst>
                </a:gridCol>
                <a:gridCol w="2428380">
                  <a:extLst>
                    <a:ext uri="{9D8B030D-6E8A-4147-A177-3AD203B41FA5}">
                      <a16:colId xmlns:a16="http://schemas.microsoft.com/office/drawing/2014/main" val="1745471861"/>
                    </a:ext>
                  </a:extLst>
                </a:gridCol>
                <a:gridCol w="2176582">
                  <a:extLst>
                    <a:ext uri="{9D8B030D-6E8A-4147-A177-3AD203B41FA5}">
                      <a16:colId xmlns:a16="http://schemas.microsoft.com/office/drawing/2014/main" val="2876003221"/>
                    </a:ext>
                  </a:extLst>
                </a:gridCol>
              </a:tblGrid>
              <a:tr h="261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cumin Pro" panose="020B0504020202020204" pitchFamily="34" charset="77"/>
                        </a:rPr>
                        <a:t> </a:t>
                      </a:r>
                      <a:endParaRPr lang="en-US" sz="2400" dirty="0">
                        <a:effectLst/>
                        <a:latin typeface="Acumin Pro" panose="020B0504020202020204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rgbClr val="495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cumin Pro" panose="020B0504020202020204" pitchFamily="34" charset="77"/>
                        </a:rPr>
                        <a:t>Developing</a:t>
                      </a:r>
                      <a:endParaRPr lang="en-US" sz="1800" dirty="0">
                        <a:effectLst/>
                        <a:latin typeface="Acumin Pro" panose="020B0504020202020204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rgbClr val="495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cumin Pro" panose="020B0504020202020204" pitchFamily="34" charset="77"/>
                        </a:rPr>
                        <a:t>Emerging</a:t>
                      </a:r>
                      <a:endParaRPr lang="en-US" sz="1800" dirty="0">
                        <a:effectLst/>
                        <a:latin typeface="Acumin Pro" panose="020B0504020202020204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rgbClr val="495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cumin Pro" panose="020B0504020202020204" pitchFamily="34" charset="77"/>
                        </a:rPr>
                        <a:t>Proficient</a:t>
                      </a:r>
                      <a:endParaRPr lang="en-US" sz="1800" dirty="0">
                        <a:effectLst/>
                        <a:latin typeface="Acumin Pro" panose="020B0504020202020204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rgbClr val="495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674098"/>
                  </a:ext>
                </a:extLst>
              </a:tr>
              <a:tr h="16791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cumin Pro" panose="020B0504020202020204" pitchFamily="34" charset="77"/>
                        </a:rPr>
                        <a:t>Attitude: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cumin Pro" panose="020B0504020202020204" pitchFamily="34" charset="77"/>
                        </a:rPr>
                        <a:t>Openness</a:t>
                      </a:r>
                      <a:endParaRPr lang="en-US" sz="1800" dirty="0">
                        <a:effectLst/>
                        <a:latin typeface="Acumin Pro" panose="020B0504020202020204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rgbClr val="4954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cumin Pro" panose="020B0504020202020204" pitchFamily="34" charset="77"/>
                        </a:rPr>
                        <a:t>Expresses openness to most, if not all, interactions with culturally different others. Has difficulty suspending any judgment in her/his interactions with culturally different others, and is aware of own judgment and expresses a willingness to change.</a:t>
                      </a:r>
                      <a:endParaRPr lang="en-US" sz="2400" dirty="0">
                        <a:effectLst/>
                        <a:latin typeface="Acumin Pro" panose="020B0504020202020204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rgbClr val="87A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cumin Pro" panose="020B0504020202020204" pitchFamily="34" charset="77"/>
                        </a:rPr>
                        <a:t>Begins to initiate and develop interactions with culturally different others. Begins to suspend judgment in valuing her/his interactions with culturally different others.</a:t>
                      </a:r>
                      <a:endParaRPr lang="en-US" sz="2400" dirty="0">
                        <a:effectLst/>
                        <a:latin typeface="Acumin Pro" panose="020B0504020202020204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rgbClr val="87A6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cumin Pro" panose="020B0504020202020204" pitchFamily="34" charset="77"/>
                        </a:rPr>
                        <a:t>Initiates and develops interactions with culturally different others. Suspends judgment in valuing her/his interactions with culturally different others.</a:t>
                      </a:r>
                      <a:endParaRPr lang="en-US" sz="2400" dirty="0">
                        <a:effectLst/>
                        <a:latin typeface="Acumin Pro" panose="020B0504020202020204" pitchFamily="34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>
                    <a:solidFill>
                      <a:srgbClr val="87A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5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14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37" y="1113455"/>
            <a:ext cx="2987366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Dividing into 3 groups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1F9BBB1-7F11-014D-8144-5DF734233112}"/>
              </a:ext>
            </a:extLst>
          </p:cNvPr>
          <p:cNvGrpSpPr/>
          <p:nvPr/>
        </p:nvGrpSpPr>
        <p:grpSpPr>
          <a:xfrm>
            <a:off x="4604837" y="2124454"/>
            <a:ext cx="1945759" cy="2158410"/>
            <a:chOff x="6113720" y="2817628"/>
            <a:chExt cx="1945759" cy="215841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67D9227E-82FF-244F-9B80-9D905321FEA7}"/>
                </a:ext>
              </a:extLst>
            </p:cNvPr>
            <p:cNvSpPr/>
            <p:nvPr/>
          </p:nvSpPr>
          <p:spPr>
            <a:xfrm rot="5400000">
              <a:off x="6007395" y="2923953"/>
              <a:ext cx="2158410" cy="1945759"/>
            </a:xfrm>
            <a:prstGeom prst="hexagon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US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CB9C3A-0C19-8F44-91FC-1B27A9612A7D}"/>
                </a:ext>
              </a:extLst>
            </p:cNvPr>
            <p:cNvSpPr txBox="1"/>
            <p:nvPr/>
          </p:nvSpPr>
          <p:spPr>
            <a:xfrm>
              <a:off x="6379534" y="3712166"/>
              <a:ext cx="1428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cumin Pro" panose="020B0504020202020204" pitchFamily="34" charset="77"/>
                </a:rPr>
                <a:t>Johnsonville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5099BF-0924-0F49-8AFD-2BC5D9090FA6}"/>
              </a:ext>
            </a:extLst>
          </p:cNvPr>
          <p:cNvGrpSpPr/>
          <p:nvPr/>
        </p:nvGrpSpPr>
        <p:grpSpPr>
          <a:xfrm>
            <a:off x="7526594" y="2124454"/>
            <a:ext cx="1945759" cy="2158410"/>
            <a:chOff x="6113720" y="2817628"/>
            <a:chExt cx="1945759" cy="2158410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397E7120-C758-2E46-9C07-B7C9B3DE0F99}"/>
                </a:ext>
              </a:extLst>
            </p:cNvPr>
            <p:cNvSpPr/>
            <p:nvPr/>
          </p:nvSpPr>
          <p:spPr>
            <a:xfrm rot="5400000">
              <a:off x="6007395" y="2923953"/>
              <a:ext cx="2158410" cy="1945759"/>
            </a:xfrm>
            <a:prstGeom prst="hexagon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US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463557-8F6D-8B41-9C47-04D23793027B}"/>
                </a:ext>
              </a:extLst>
            </p:cNvPr>
            <p:cNvSpPr txBox="1"/>
            <p:nvPr/>
          </p:nvSpPr>
          <p:spPr>
            <a:xfrm>
              <a:off x="6440700" y="3712166"/>
              <a:ext cx="129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cumin Pro" panose="020B0504020202020204" pitchFamily="34" charset="77"/>
                </a:rPr>
                <a:t>Lexington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77A42C-7688-944D-B827-4A32425784C3}"/>
              </a:ext>
            </a:extLst>
          </p:cNvPr>
          <p:cNvGrpSpPr/>
          <p:nvPr/>
        </p:nvGrpSpPr>
        <p:grpSpPr>
          <a:xfrm>
            <a:off x="1683079" y="2124455"/>
            <a:ext cx="1945759" cy="2158410"/>
            <a:chOff x="6113720" y="2817628"/>
            <a:chExt cx="1945759" cy="215841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992DE7CE-4288-604D-93B4-E5F485DF4631}"/>
                </a:ext>
              </a:extLst>
            </p:cNvPr>
            <p:cNvSpPr/>
            <p:nvPr/>
          </p:nvSpPr>
          <p:spPr>
            <a:xfrm rot="5400000">
              <a:off x="6007395" y="2923953"/>
              <a:ext cx="2158410" cy="1945759"/>
            </a:xfrm>
            <a:prstGeom prst="hexagon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US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A8C989-6D1B-EE42-BFBC-3E3C04E9782B}"/>
                </a:ext>
              </a:extLst>
            </p:cNvPr>
            <p:cNvSpPr txBox="1"/>
            <p:nvPr/>
          </p:nvSpPr>
          <p:spPr>
            <a:xfrm>
              <a:off x="6465918" y="3712166"/>
              <a:ext cx="1264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cumin Pro" panose="020B0504020202020204" pitchFamily="34" charset="77"/>
                </a:rPr>
                <a:t>Pittsburgh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6CB25-F09B-5948-BABC-8636E2ED312D}"/>
              </a:ext>
            </a:extLst>
          </p:cNvPr>
          <p:cNvSpPr txBox="1">
            <a:spLocks/>
          </p:cNvSpPr>
          <p:nvPr/>
        </p:nvSpPr>
        <p:spPr>
          <a:xfrm>
            <a:off x="1103560" y="5123347"/>
            <a:ext cx="9508750" cy="474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With a large class, you’ll want to create sections that divide into 3 groups each.  </a:t>
            </a:r>
          </a:p>
        </p:txBody>
      </p:sp>
    </p:spTree>
    <p:extLst>
      <p:ext uri="{BB962C8B-B14F-4D97-AF65-F5344CB8AC3E}">
        <p14:creationId xmlns:p14="http://schemas.microsoft.com/office/powerpoint/2010/main" val="229203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37" y="1113455"/>
            <a:ext cx="2987366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Story Introduction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6CB25-F09B-5948-BABC-8636E2ED312D}"/>
              </a:ext>
            </a:extLst>
          </p:cNvPr>
          <p:cNvSpPr txBox="1">
            <a:spLocks/>
          </p:cNvSpPr>
          <p:nvPr/>
        </p:nvSpPr>
        <p:spPr>
          <a:xfrm>
            <a:off x="5339144" y="1931928"/>
            <a:ext cx="3152195" cy="474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It was the dead of winter…</a:t>
            </a:r>
          </a:p>
        </p:txBody>
      </p:sp>
      <p:pic>
        <p:nvPicPr>
          <p:cNvPr id="20" name="Picture 19" descr="A bird's eye view of a small town by a river covered in snow. ">
            <a:extLst>
              <a:ext uri="{FF2B5EF4-FFF2-40B4-BE49-F238E27FC236}">
                <a16:creationId xmlns:a16="http://schemas.microsoft.com/office/drawing/2014/main" id="{3447B3D6-64AA-1A4F-B235-5A3ADF4B0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" y="1625922"/>
            <a:ext cx="4510902" cy="2541353"/>
          </a:xfrm>
          <a:prstGeom prst="rect">
            <a:avLst/>
          </a:prstGeom>
        </p:spPr>
      </p:pic>
      <p:grpSp>
        <p:nvGrpSpPr>
          <p:cNvPr id="21" name="Group 20" descr="A hand drawn map with mountains, a river, trees, and a bridge. The map has an X that indicates the sculpture's location. ">
            <a:extLst>
              <a:ext uri="{FF2B5EF4-FFF2-40B4-BE49-F238E27FC236}">
                <a16:creationId xmlns:a16="http://schemas.microsoft.com/office/drawing/2014/main" id="{785DDCD0-BAF5-1348-8306-F94C1D69EFE2}"/>
              </a:ext>
            </a:extLst>
          </p:cNvPr>
          <p:cNvGrpSpPr/>
          <p:nvPr/>
        </p:nvGrpSpPr>
        <p:grpSpPr>
          <a:xfrm>
            <a:off x="5459291" y="2982564"/>
            <a:ext cx="4241120" cy="3338203"/>
            <a:chOff x="2150360" y="1690688"/>
            <a:chExt cx="5812155" cy="468312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DB83B69-1845-5E4B-BE75-97E4B5C29D21}"/>
                </a:ext>
              </a:extLst>
            </p:cNvPr>
            <p:cNvGrpSpPr/>
            <p:nvPr/>
          </p:nvGrpSpPr>
          <p:grpSpPr>
            <a:xfrm>
              <a:off x="2150360" y="1690688"/>
              <a:ext cx="5812155" cy="4683125"/>
              <a:chOff x="0" y="0"/>
              <a:chExt cx="5812404" cy="468345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DEC8603-CFA6-A841-8B50-95FAAFC5D210}"/>
                  </a:ext>
                </a:extLst>
              </p:cNvPr>
              <p:cNvGrpSpPr/>
              <p:nvPr/>
            </p:nvGrpSpPr>
            <p:grpSpPr>
              <a:xfrm>
                <a:off x="0" y="0"/>
                <a:ext cx="5812404" cy="4532244"/>
                <a:chOff x="0" y="0"/>
                <a:chExt cx="5812404" cy="453224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9C4832FF-1486-2741-A0BC-E201D90E5FE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812404" cy="4532244"/>
                  <a:chOff x="0" y="0"/>
                  <a:chExt cx="5812404" cy="4532244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5D7AFE9F-C66D-7F45-BF43-B83B35E95411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812404" cy="4532244"/>
                    <a:chOff x="0" y="0"/>
                    <a:chExt cx="5812404" cy="4532244"/>
                  </a:xfrm>
                </p:grpSpPr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8A4F71DC-EA78-4F4A-B76E-B1C52C34D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5812404" cy="4532244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pic>
                  <p:nvPicPr>
                    <p:cNvPr id="42" name="Picture 41" descr="Image result for forest icon">
                      <a:extLst>
                        <a:ext uri="{FF2B5EF4-FFF2-40B4-BE49-F238E27FC236}">
                          <a16:creationId xmlns:a16="http://schemas.microsoft.com/office/drawing/2014/main" id="{DAEC047F-88E8-9B48-BF00-A8902D225B9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06811" y="652007"/>
                      <a:ext cx="1057275" cy="10572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3" name="Picture 42" descr="Image result for forest icon">
                      <a:extLst>
                        <a:ext uri="{FF2B5EF4-FFF2-40B4-BE49-F238E27FC236}">
                          <a16:creationId xmlns:a16="http://schemas.microsoft.com/office/drawing/2014/main" id="{93F23E52-849B-484B-A90C-659DA38B6E3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586039" y="946206"/>
                      <a:ext cx="1057275" cy="10572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4" name="Picture 43" descr="Image result for forest icon">
                      <a:extLst>
                        <a:ext uri="{FF2B5EF4-FFF2-40B4-BE49-F238E27FC236}">
                          <a16:creationId xmlns:a16="http://schemas.microsoft.com/office/drawing/2014/main" id="{01BE96AF-CA7A-854B-BCCC-596436656DC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20925" y="1232453"/>
                      <a:ext cx="1057275" cy="10572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45" name="Picture 44" descr="Image result for forest icon">
                      <a:extLst>
                        <a:ext uri="{FF2B5EF4-FFF2-40B4-BE49-F238E27FC236}">
                          <a16:creationId xmlns:a16="http://schemas.microsoft.com/office/drawing/2014/main" id="{79CDFD3D-FED8-FD42-971E-81B8D2CF42B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95778" y="326004"/>
                      <a:ext cx="1057275" cy="10572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E88872D-BFB5-0D4D-B5A8-BD6A7A953831}"/>
                      </a:ext>
                    </a:extLst>
                  </p:cNvPr>
                  <p:cNvGrpSpPr/>
                  <p:nvPr/>
                </p:nvGrpSpPr>
                <p:grpSpPr>
                  <a:xfrm>
                    <a:off x="15903" y="1359674"/>
                    <a:ext cx="5160397" cy="3172321"/>
                    <a:chOff x="0" y="0"/>
                    <a:chExt cx="5160397" cy="3172321"/>
                  </a:xfrm>
                </p:grpSpPr>
                <p:sp>
                  <p:nvSpPr>
                    <p:cNvPr id="39" name="Freeform 38">
                      <a:extLst>
                        <a:ext uri="{FF2B5EF4-FFF2-40B4-BE49-F238E27FC236}">
                          <a16:creationId xmlns:a16="http://schemas.microsoft.com/office/drawing/2014/main" id="{81BAAB1D-EB1F-1F4E-9CFE-B7D633F124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5160397" cy="3172321"/>
                    </a:xfrm>
                    <a:custGeom>
                      <a:avLst/>
                      <a:gdLst>
                        <a:gd name="connsiteX0" fmla="*/ 0 w 5174826"/>
                        <a:gd name="connsiteY0" fmla="*/ 0 h 3262133"/>
                        <a:gd name="connsiteX1" fmla="*/ 1351722 w 5174826"/>
                        <a:gd name="connsiteY1" fmla="*/ 644055 h 3262133"/>
                        <a:gd name="connsiteX2" fmla="*/ 1868557 w 5174826"/>
                        <a:gd name="connsiteY2" fmla="*/ 1343770 h 3262133"/>
                        <a:gd name="connsiteX3" fmla="*/ 2687541 w 5174826"/>
                        <a:gd name="connsiteY3" fmla="*/ 1630017 h 3262133"/>
                        <a:gd name="connsiteX4" fmla="*/ 3697357 w 5174826"/>
                        <a:gd name="connsiteY4" fmla="*/ 1653871 h 3262133"/>
                        <a:gd name="connsiteX5" fmla="*/ 5072932 w 5174826"/>
                        <a:gd name="connsiteY5" fmla="*/ 3148716 h 3262133"/>
                        <a:gd name="connsiteX6" fmla="*/ 5072932 w 5174826"/>
                        <a:gd name="connsiteY6" fmla="*/ 3156667 h 3262133"/>
                        <a:gd name="connsiteX7" fmla="*/ 5072932 w 5174826"/>
                        <a:gd name="connsiteY7" fmla="*/ 3156667 h 32621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174826" h="3262133">
                          <a:moveTo>
                            <a:pt x="0" y="0"/>
                          </a:moveTo>
                          <a:cubicBezTo>
                            <a:pt x="520148" y="210046"/>
                            <a:pt x="1040296" y="420093"/>
                            <a:pt x="1351722" y="644055"/>
                          </a:cubicBezTo>
                          <a:cubicBezTo>
                            <a:pt x="1663148" y="868017"/>
                            <a:pt x="1645921" y="1179443"/>
                            <a:pt x="1868557" y="1343770"/>
                          </a:cubicBezTo>
                          <a:cubicBezTo>
                            <a:pt x="2091193" y="1508097"/>
                            <a:pt x="2382741" y="1578334"/>
                            <a:pt x="2687541" y="1630017"/>
                          </a:cubicBezTo>
                          <a:cubicBezTo>
                            <a:pt x="2992341" y="1681700"/>
                            <a:pt x="3299792" y="1400755"/>
                            <a:pt x="3697357" y="1653871"/>
                          </a:cubicBezTo>
                          <a:cubicBezTo>
                            <a:pt x="4094922" y="1906988"/>
                            <a:pt x="4843670" y="2898250"/>
                            <a:pt x="5072932" y="3148716"/>
                          </a:cubicBezTo>
                          <a:cubicBezTo>
                            <a:pt x="5302195" y="3399182"/>
                            <a:pt x="5072932" y="3156667"/>
                            <a:pt x="5072932" y="3156667"/>
                          </a:cubicBezTo>
                          <a:lnTo>
                            <a:pt x="5072932" y="3156667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" name="Freeform 39">
                      <a:extLst>
                        <a:ext uri="{FF2B5EF4-FFF2-40B4-BE49-F238E27FC236}">
                          <a16:creationId xmlns:a16="http://schemas.microsoft.com/office/drawing/2014/main" id="{508AA4D7-7932-8146-B765-C14EE723F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51074"/>
                      <a:ext cx="4937760" cy="3021247"/>
                    </a:xfrm>
                    <a:custGeom>
                      <a:avLst/>
                      <a:gdLst>
                        <a:gd name="connsiteX0" fmla="*/ 0 w 5174826"/>
                        <a:gd name="connsiteY0" fmla="*/ 0 h 3262133"/>
                        <a:gd name="connsiteX1" fmla="*/ 1351722 w 5174826"/>
                        <a:gd name="connsiteY1" fmla="*/ 644055 h 3262133"/>
                        <a:gd name="connsiteX2" fmla="*/ 1868557 w 5174826"/>
                        <a:gd name="connsiteY2" fmla="*/ 1343770 h 3262133"/>
                        <a:gd name="connsiteX3" fmla="*/ 2687541 w 5174826"/>
                        <a:gd name="connsiteY3" fmla="*/ 1630017 h 3262133"/>
                        <a:gd name="connsiteX4" fmla="*/ 3697357 w 5174826"/>
                        <a:gd name="connsiteY4" fmla="*/ 1653871 h 3262133"/>
                        <a:gd name="connsiteX5" fmla="*/ 5072932 w 5174826"/>
                        <a:gd name="connsiteY5" fmla="*/ 3148716 h 3262133"/>
                        <a:gd name="connsiteX6" fmla="*/ 5072932 w 5174826"/>
                        <a:gd name="connsiteY6" fmla="*/ 3156667 h 3262133"/>
                        <a:gd name="connsiteX7" fmla="*/ 5072932 w 5174826"/>
                        <a:gd name="connsiteY7" fmla="*/ 3156667 h 32621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174826" h="3262133">
                          <a:moveTo>
                            <a:pt x="0" y="0"/>
                          </a:moveTo>
                          <a:cubicBezTo>
                            <a:pt x="520148" y="210046"/>
                            <a:pt x="1040296" y="420093"/>
                            <a:pt x="1351722" y="644055"/>
                          </a:cubicBezTo>
                          <a:cubicBezTo>
                            <a:pt x="1663148" y="868017"/>
                            <a:pt x="1645921" y="1179443"/>
                            <a:pt x="1868557" y="1343770"/>
                          </a:cubicBezTo>
                          <a:cubicBezTo>
                            <a:pt x="2091193" y="1508097"/>
                            <a:pt x="2382741" y="1578334"/>
                            <a:pt x="2687541" y="1630017"/>
                          </a:cubicBezTo>
                          <a:cubicBezTo>
                            <a:pt x="2992341" y="1681700"/>
                            <a:pt x="3299792" y="1400755"/>
                            <a:pt x="3697357" y="1653871"/>
                          </a:cubicBezTo>
                          <a:cubicBezTo>
                            <a:pt x="4094922" y="1906988"/>
                            <a:pt x="4843670" y="2898250"/>
                            <a:pt x="5072932" y="3148716"/>
                          </a:cubicBezTo>
                          <a:cubicBezTo>
                            <a:pt x="5302195" y="3399182"/>
                            <a:pt x="5072932" y="3156667"/>
                            <a:pt x="5072932" y="3156667"/>
                          </a:cubicBezTo>
                          <a:lnTo>
                            <a:pt x="5072932" y="3156667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1B20C173-29B6-324A-9A45-320CB0534E3C}"/>
                    </a:ext>
                  </a:extLst>
                </p:cNvPr>
                <p:cNvGrpSpPr/>
                <p:nvPr/>
              </p:nvGrpSpPr>
              <p:grpSpPr>
                <a:xfrm>
                  <a:off x="795131" y="2520564"/>
                  <a:ext cx="1653457" cy="1987440"/>
                  <a:chOff x="0" y="0"/>
                  <a:chExt cx="1653457" cy="1987440"/>
                </a:xfrm>
              </p:grpSpPr>
              <p:pic>
                <p:nvPicPr>
                  <p:cNvPr id="29" name="Picture 28" descr="Image result for mountains icon">
                    <a:extLst>
                      <a:ext uri="{FF2B5EF4-FFF2-40B4-BE49-F238E27FC236}">
                        <a16:creationId xmlns:a16="http://schemas.microsoft.com/office/drawing/2014/main" id="{942F9E52-A253-8141-A6C0-898D6A49D7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805" y="1399430"/>
                    <a:ext cx="963930" cy="5880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0" name="Picture 29" descr="Image result for mountains icon">
                    <a:extLst>
                      <a:ext uri="{FF2B5EF4-FFF2-40B4-BE49-F238E27FC236}">
                        <a16:creationId xmlns:a16="http://schemas.microsoft.com/office/drawing/2014/main" id="{8738E774-2C74-1644-BC81-7E1097DB21D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0" y="970059"/>
                    <a:ext cx="596265" cy="5880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1" name="Picture 30" descr="Image result for mountains icon">
                    <a:extLst>
                      <a:ext uri="{FF2B5EF4-FFF2-40B4-BE49-F238E27FC236}">
                        <a16:creationId xmlns:a16="http://schemas.microsoft.com/office/drawing/2014/main" id="{8D8D11DF-F5B0-4B44-B013-156148091E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0689" y="787179"/>
                    <a:ext cx="603885" cy="5867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2" name="Picture 31" descr="Image result for mountains icon">
                    <a:extLst>
                      <a:ext uri="{FF2B5EF4-FFF2-40B4-BE49-F238E27FC236}">
                        <a16:creationId xmlns:a16="http://schemas.microsoft.com/office/drawing/2014/main" id="{32C31E49-B622-F64C-9C51-5A5E1D15A0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6348" y="421419"/>
                    <a:ext cx="603885" cy="5867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3" name="Picture 32" descr="Image result for mountains icon">
                    <a:extLst>
                      <a:ext uri="{FF2B5EF4-FFF2-40B4-BE49-F238E27FC236}">
                        <a16:creationId xmlns:a16="http://schemas.microsoft.com/office/drawing/2014/main" id="{5758690C-70EF-8949-842C-145A6DD657B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26935" y="1105231"/>
                    <a:ext cx="603885" cy="5867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4" name="Picture 33" descr="Image result for mountains icon">
                    <a:extLst>
                      <a:ext uri="{FF2B5EF4-FFF2-40B4-BE49-F238E27FC236}">
                        <a16:creationId xmlns:a16="http://schemas.microsoft.com/office/drawing/2014/main" id="{079B994F-997F-FE4F-94A4-1070A5BABA0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49572" y="0"/>
                    <a:ext cx="603885" cy="5867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5" name="Picture 34" descr="Image result for mountains icon">
                    <a:extLst>
                      <a:ext uri="{FF2B5EF4-FFF2-40B4-BE49-F238E27FC236}">
                        <a16:creationId xmlns:a16="http://schemas.microsoft.com/office/drawing/2014/main" id="{71121666-CA14-6E48-86CB-B5A4D97CE7B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144988" y="548640"/>
                    <a:ext cx="381000" cy="3371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36" name="Picture 35" descr="Image result for mountains icon">
                    <a:extLst>
                      <a:ext uri="{FF2B5EF4-FFF2-40B4-BE49-F238E27FC236}">
                        <a16:creationId xmlns:a16="http://schemas.microsoft.com/office/drawing/2014/main" id="{815E96E2-8CAE-0746-A70D-BF575DCF7C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121134" y="826936"/>
                    <a:ext cx="381000" cy="3371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  <p:sp>
            <p:nvSpPr>
              <p:cNvPr id="25" name="Text Box 4944">
                <a:extLst>
                  <a:ext uri="{FF2B5EF4-FFF2-40B4-BE49-F238E27FC236}">
                    <a16:creationId xmlns:a16="http://schemas.microsoft.com/office/drawing/2014/main" id="{1851E7E4-BED6-B148-BD83-FEAE07E29E5F}"/>
                  </a:ext>
                </a:extLst>
              </p:cNvPr>
              <p:cNvSpPr txBox="1"/>
              <p:nvPr/>
            </p:nvSpPr>
            <p:spPr>
              <a:xfrm>
                <a:off x="2327586" y="2157589"/>
                <a:ext cx="1176471" cy="62025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-6350" algn="ctr">
                  <a:lnSpc>
                    <a:spcPct val="112000"/>
                  </a:lnSpc>
                  <a:spcBef>
                    <a:spcPts val="0"/>
                  </a:spcBef>
                  <a:spcAft>
                    <a:spcPts val="2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effectLst/>
                    <a:latin typeface="Myriad Pro" panose="020B0503030403020204" pitchFamily="34" charset="0"/>
                    <a:ea typeface="Times New Roman" panose="02020603050405020304" pitchFamily="18" charset="0"/>
                  </a:rPr>
                  <a:t>Sculpture’s Location</a:t>
                </a:r>
              </a:p>
            </p:txBody>
          </p:sp>
          <p:pic>
            <p:nvPicPr>
              <p:cNvPr id="26" name="Picture 25" descr="Image result for bridge icon">
                <a:extLst>
                  <a:ext uri="{FF2B5EF4-FFF2-40B4-BE49-F238E27FC236}">
                    <a16:creationId xmlns:a16="http://schemas.microsoft.com/office/drawing/2014/main" id="{1CA985CF-CEB4-C84C-8F31-D521F36C3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3319" y="4031311"/>
                <a:ext cx="652145" cy="6521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Multiply 22">
              <a:extLst>
                <a:ext uri="{FF2B5EF4-FFF2-40B4-BE49-F238E27FC236}">
                  <a16:creationId xmlns:a16="http://schemas.microsoft.com/office/drawing/2014/main" id="{A0BB7A47-625C-FD40-88FE-562A7DEE7007}"/>
                </a:ext>
              </a:extLst>
            </p:cNvPr>
            <p:cNvSpPr/>
            <p:nvPr/>
          </p:nvSpPr>
          <p:spPr>
            <a:xfrm>
              <a:off x="4917690" y="3605213"/>
              <a:ext cx="257175" cy="257175"/>
            </a:xfrm>
            <a:prstGeom prst="mathMultiply">
              <a:avLst>
                <a:gd name="adj1" fmla="val 148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9BA5581E-CDD9-044F-A81C-46260237B662}"/>
              </a:ext>
            </a:extLst>
          </p:cNvPr>
          <p:cNvSpPr txBox="1">
            <a:spLocks/>
          </p:cNvSpPr>
          <p:nvPr/>
        </p:nvSpPr>
        <p:spPr>
          <a:xfrm>
            <a:off x="1589901" y="5850972"/>
            <a:ext cx="3765371" cy="474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Read over your group’s handout</a:t>
            </a:r>
          </a:p>
        </p:txBody>
      </p:sp>
    </p:spTree>
    <p:extLst>
      <p:ext uri="{BB962C8B-B14F-4D97-AF65-F5344CB8AC3E}">
        <p14:creationId xmlns:p14="http://schemas.microsoft.com/office/powerpoint/2010/main" val="119791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28" y="1319930"/>
            <a:ext cx="3990257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Form the sculpture out of clay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6CB25-F09B-5948-BABC-8636E2ED312D}"/>
              </a:ext>
            </a:extLst>
          </p:cNvPr>
          <p:cNvSpPr txBox="1">
            <a:spLocks/>
          </p:cNvSpPr>
          <p:nvPr/>
        </p:nvSpPr>
        <p:spPr>
          <a:xfrm>
            <a:off x="5589864" y="3223939"/>
            <a:ext cx="3967089" cy="913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Form your best guess</a:t>
            </a:r>
          </a:p>
          <a:p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Take a photo with your phone</a:t>
            </a:r>
          </a:p>
        </p:txBody>
      </p:sp>
      <p:pic>
        <p:nvPicPr>
          <p:cNvPr id="47" name="Picture 2" descr="Three balls of play doh: one green, one blue, and one red. ">
            <a:extLst>
              <a:ext uri="{FF2B5EF4-FFF2-40B4-BE49-F238E27FC236}">
                <a16:creationId xmlns:a16="http://schemas.microsoft.com/office/drawing/2014/main" id="{FCE7E250-A8C4-A348-B32D-75B543CC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5" y="2330134"/>
            <a:ext cx="4477918" cy="29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7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37" y="1113455"/>
            <a:ext cx="4358966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Send representative to investigate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1F9BBB1-7F11-014D-8144-5DF734233112}"/>
              </a:ext>
            </a:extLst>
          </p:cNvPr>
          <p:cNvGrpSpPr/>
          <p:nvPr/>
        </p:nvGrpSpPr>
        <p:grpSpPr>
          <a:xfrm>
            <a:off x="4026823" y="1814819"/>
            <a:ext cx="1945759" cy="2158410"/>
            <a:chOff x="6113720" y="2817628"/>
            <a:chExt cx="1945759" cy="215841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67D9227E-82FF-244F-9B80-9D905321FEA7}"/>
                </a:ext>
              </a:extLst>
            </p:cNvPr>
            <p:cNvSpPr/>
            <p:nvPr/>
          </p:nvSpPr>
          <p:spPr>
            <a:xfrm rot="5400000">
              <a:off x="6007395" y="2923953"/>
              <a:ext cx="2158410" cy="1945759"/>
            </a:xfrm>
            <a:prstGeom prst="hexagon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US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CB9C3A-0C19-8F44-91FC-1B27A9612A7D}"/>
                </a:ext>
              </a:extLst>
            </p:cNvPr>
            <p:cNvSpPr txBox="1"/>
            <p:nvPr/>
          </p:nvSpPr>
          <p:spPr>
            <a:xfrm>
              <a:off x="6379534" y="3712166"/>
              <a:ext cx="1428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cumin Pro" panose="020B0504020202020204" pitchFamily="34" charset="77"/>
                </a:rPr>
                <a:t>Johnsonville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5099BF-0924-0F49-8AFD-2BC5D9090FA6}"/>
              </a:ext>
            </a:extLst>
          </p:cNvPr>
          <p:cNvGrpSpPr/>
          <p:nvPr/>
        </p:nvGrpSpPr>
        <p:grpSpPr>
          <a:xfrm>
            <a:off x="5575137" y="4228389"/>
            <a:ext cx="1945759" cy="2158410"/>
            <a:chOff x="6113720" y="2817628"/>
            <a:chExt cx="1945759" cy="2158410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397E7120-C758-2E46-9C07-B7C9B3DE0F99}"/>
                </a:ext>
              </a:extLst>
            </p:cNvPr>
            <p:cNvSpPr/>
            <p:nvPr/>
          </p:nvSpPr>
          <p:spPr>
            <a:xfrm rot="5400000">
              <a:off x="6007395" y="2923953"/>
              <a:ext cx="2158410" cy="1945759"/>
            </a:xfrm>
            <a:prstGeom prst="hexagon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US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463557-8F6D-8B41-9C47-04D23793027B}"/>
                </a:ext>
              </a:extLst>
            </p:cNvPr>
            <p:cNvSpPr txBox="1"/>
            <p:nvPr/>
          </p:nvSpPr>
          <p:spPr>
            <a:xfrm>
              <a:off x="6440700" y="3712166"/>
              <a:ext cx="129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cumin Pro" panose="020B0504020202020204" pitchFamily="34" charset="77"/>
                </a:rPr>
                <a:t>Lexington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77A42C-7688-944D-B827-4A32425784C3}"/>
              </a:ext>
            </a:extLst>
          </p:cNvPr>
          <p:cNvGrpSpPr/>
          <p:nvPr/>
        </p:nvGrpSpPr>
        <p:grpSpPr>
          <a:xfrm>
            <a:off x="2517838" y="4228389"/>
            <a:ext cx="1945759" cy="2158410"/>
            <a:chOff x="6113720" y="2817628"/>
            <a:chExt cx="1945759" cy="215841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992DE7CE-4288-604D-93B4-E5F485DF4631}"/>
                </a:ext>
              </a:extLst>
            </p:cNvPr>
            <p:cNvSpPr/>
            <p:nvPr/>
          </p:nvSpPr>
          <p:spPr>
            <a:xfrm rot="5400000">
              <a:off x="6007395" y="2923953"/>
              <a:ext cx="2158410" cy="1945759"/>
            </a:xfrm>
            <a:prstGeom prst="hexagon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US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A8C989-6D1B-EE42-BFBC-3E3C04E9782B}"/>
                </a:ext>
              </a:extLst>
            </p:cNvPr>
            <p:cNvSpPr txBox="1"/>
            <p:nvPr/>
          </p:nvSpPr>
          <p:spPr>
            <a:xfrm>
              <a:off x="6465918" y="3712166"/>
              <a:ext cx="1264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cumin Pro" panose="020B0504020202020204" pitchFamily="34" charset="77"/>
                </a:rPr>
                <a:t>Pittsburgh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3F3073-B503-C949-B58E-97A3386B3057}"/>
              </a:ext>
            </a:extLst>
          </p:cNvPr>
          <p:cNvGrpSpPr/>
          <p:nvPr/>
        </p:nvGrpSpPr>
        <p:grpSpPr>
          <a:xfrm rot="21383870">
            <a:off x="3976755" y="3872667"/>
            <a:ext cx="640099" cy="499260"/>
            <a:chOff x="2327119" y="1944981"/>
            <a:chExt cx="640099" cy="499260"/>
          </a:xfrm>
          <a:solidFill>
            <a:srgbClr val="495455"/>
          </a:solidFill>
        </p:grpSpPr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761531CD-3DF7-6F47-BCFA-0F6E01CD7F99}"/>
                </a:ext>
              </a:extLst>
            </p:cNvPr>
            <p:cNvSpPr/>
            <p:nvPr/>
          </p:nvSpPr>
          <p:spPr>
            <a:xfrm rot="17976224">
              <a:off x="2397539" y="1874561"/>
              <a:ext cx="499260" cy="64009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>
              <a:extLst>
                <a:ext uri="{FF2B5EF4-FFF2-40B4-BE49-F238E27FC236}">
                  <a16:creationId xmlns:a16="http://schemas.microsoft.com/office/drawing/2014/main" id="{DF59750D-59C2-434E-871F-AE40FCD76E78}"/>
                </a:ext>
              </a:extLst>
            </p:cNvPr>
            <p:cNvSpPr txBox="1"/>
            <p:nvPr/>
          </p:nvSpPr>
          <p:spPr>
            <a:xfrm rot="17976224">
              <a:off x="2435433" y="2067694"/>
              <a:ext cx="349482" cy="3840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CB42E1-F62D-794C-83D6-DC4173F43736}"/>
              </a:ext>
            </a:extLst>
          </p:cNvPr>
          <p:cNvGrpSpPr/>
          <p:nvPr/>
        </p:nvGrpSpPr>
        <p:grpSpPr>
          <a:xfrm rot="7439707">
            <a:off x="5405060" y="3939975"/>
            <a:ext cx="640099" cy="499260"/>
            <a:chOff x="2327119" y="1944981"/>
            <a:chExt cx="640099" cy="499260"/>
          </a:xfrm>
          <a:solidFill>
            <a:srgbClr val="495455"/>
          </a:solidFill>
        </p:grpSpPr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2B0C8528-9C2F-BC43-990E-013CBE9AEB70}"/>
                </a:ext>
              </a:extLst>
            </p:cNvPr>
            <p:cNvSpPr/>
            <p:nvPr/>
          </p:nvSpPr>
          <p:spPr>
            <a:xfrm rot="17976224">
              <a:off x="2397539" y="1874561"/>
              <a:ext cx="499260" cy="64009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>
              <a:extLst>
                <a:ext uri="{FF2B5EF4-FFF2-40B4-BE49-F238E27FC236}">
                  <a16:creationId xmlns:a16="http://schemas.microsoft.com/office/drawing/2014/main" id="{3EA5E04E-6579-DC4F-AFB6-3BEE34F4B426}"/>
                </a:ext>
              </a:extLst>
            </p:cNvPr>
            <p:cNvSpPr txBox="1"/>
            <p:nvPr/>
          </p:nvSpPr>
          <p:spPr>
            <a:xfrm rot="17976224">
              <a:off x="2435433" y="2067694"/>
              <a:ext cx="349482" cy="3840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DF308D-F0FA-274E-B18F-80CD5DF237B8}"/>
              </a:ext>
            </a:extLst>
          </p:cNvPr>
          <p:cNvGrpSpPr/>
          <p:nvPr/>
        </p:nvGrpSpPr>
        <p:grpSpPr>
          <a:xfrm rot="14416867">
            <a:off x="4631933" y="4924726"/>
            <a:ext cx="640099" cy="499260"/>
            <a:chOff x="2327119" y="1944981"/>
            <a:chExt cx="640099" cy="499260"/>
          </a:xfrm>
          <a:solidFill>
            <a:srgbClr val="495455"/>
          </a:solidFill>
        </p:grpSpPr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4DC73753-190B-5543-80C0-DA37CB036952}"/>
                </a:ext>
              </a:extLst>
            </p:cNvPr>
            <p:cNvSpPr/>
            <p:nvPr/>
          </p:nvSpPr>
          <p:spPr>
            <a:xfrm rot="17976224">
              <a:off x="2397539" y="1874561"/>
              <a:ext cx="499260" cy="64009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4">
              <a:extLst>
                <a:ext uri="{FF2B5EF4-FFF2-40B4-BE49-F238E27FC236}">
                  <a16:creationId xmlns:a16="http://schemas.microsoft.com/office/drawing/2014/main" id="{8A2DFF81-5E74-2641-A2EE-F25459406C0E}"/>
                </a:ext>
              </a:extLst>
            </p:cNvPr>
            <p:cNvSpPr txBox="1"/>
            <p:nvPr/>
          </p:nvSpPr>
          <p:spPr>
            <a:xfrm rot="17976224">
              <a:off x="2435433" y="2067694"/>
              <a:ext cx="349482" cy="3840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13936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28" y="1319930"/>
            <a:ext cx="3990257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Form the sculpture out of clay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6CB25-F09B-5948-BABC-8636E2ED312D}"/>
              </a:ext>
            </a:extLst>
          </p:cNvPr>
          <p:cNvSpPr txBox="1">
            <a:spLocks/>
          </p:cNvSpPr>
          <p:nvPr/>
        </p:nvSpPr>
        <p:spPr>
          <a:xfrm>
            <a:off x="5762350" y="2695975"/>
            <a:ext cx="3967089" cy="1466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Incorporate the new information you’ve gained to form your best guess.</a:t>
            </a:r>
          </a:p>
          <a:p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Take a photo with your phone.</a:t>
            </a:r>
          </a:p>
        </p:txBody>
      </p:sp>
      <p:pic>
        <p:nvPicPr>
          <p:cNvPr id="11" name="Picture 10" descr="Six blobs of play doh: one red, one purple, one blue, one green, one yellow, and one orange. Hands are kneading the blue play doh. ">
            <a:extLst>
              <a:ext uri="{FF2B5EF4-FFF2-40B4-BE49-F238E27FC236}">
                <a16:creationId xmlns:a16="http://schemas.microsoft.com/office/drawing/2014/main" id="{67B84726-EA19-4547-A9C4-5E94385F7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28" y="2075291"/>
            <a:ext cx="4540741" cy="270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737" y="1113455"/>
            <a:ext cx="4358966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Send representative to investigate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1F9BBB1-7F11-014D-8144-5DF734233112}"/>
              </a:ext>
            </a:extLst>
          </p:cNvPr>
          <p:cNvGrpSpPr/>
          <p:nvPr/>
        </p:nvGrpSpPr>
        <p:grpSpPr>
          <a:xfrm>
            <a:off x="4026823" y="1814819"/>
            <a:ext cx="1945759" cy="2158410"/>
            <a:chOff x="6113720" y="2817628"/>
            <a:chExt cx="1945759" cy="2158410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67D9227E-82FF-244F-9B80-9D905321FEA7}"/>
                </a:ext>
              </a:extLst>
            </p:cNvPr>
            <p:cNvSpPr/>
            <p:nvPr/>
          </p:nvSpPr>
          <p:spPr>
            <a:xfrm rot="5400000">
              <a:off x="6007395" y="2923953"/>
              <a:ext cx="2158410" cy="1945759"/>
            </a:xfrm>
            <a:prstGeom prst="hexagon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US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CB9C3A-0C19-8F44-91FC-1B27A9612A7D}"/>
                </a:ext>
              </a:extLst>
            </p:cNvPr>
            <p:cNvSpPr txBox="1"/>
            <p:nvPr/>
          </p:nvSpPr>
          <p:spPr>
            <a:xfrm>
              <a:off x="6379534" y="3712166"/>
              <a:ext cx="1428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cumin Pro" panose="020B0504020202020204" pitchFamily="34" charset="77"/>
                </a:rPr>
                <a:t>Johnsonville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5099BF-0924-0F49-8AFD-2BC5D9090FA6}"/>
              </a:ext>
            </a:extLst>
          </p:cNvPr>
          <p:cNvGrpSpPr/>
          <p:nvPr/>
        </p:nvGrpSpPr>
        <p:grpSpPr>
          <a:xfrm>
            <a:off x="5575137" y="4228389"/>
            <a:ext cx="1945759" cy="2158410"/>
            <a:chOff x="6113720" y="2817628"/>
            <a:chExt cx="1945759" cy="2158410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397E7120-C758-2E46-9C07-B7C9B3DE0F99}"/>
                </a:ext>
              </a:extLst>
            </p:cNvPr>
            <p:cNvSpPr/>
            <p:nvPr/>
          </p:nvSpPr>
          <p:spPr>
            <a:xfrm rot="5400000">
              <a:off x="6007395" y="2923953"/>
              <a:ext cx="2158410" cy="1945759"/>
            </a:xfrm>
            <a:prstGeom prst="hexagon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US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463557-8F6D-8B41-9C47-04D23793027B}"/>
                </a:ext>
              </a:extLst>
            </p:cNvPr>
            <p:cNvSpPr txBox="1"/>
            <p:nvPr/>
          </p:nvSpPr>
          <p:spPr>
            <a:xfrm>
              <a:off x="6440700" y="3712166"/>
              <a:ext cx="129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cumin Pro" panose="020B0504020202020204" pitchFamily="34" charset="77"/>
                </a:rPr>
                <a:t>Lexington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77A42C-7688-944D-B827-4A32425784C3}"/>
              </a:ext>
            </a:extLst>
          </p:cNvPr>
          <p:cNvGrpSpPr/>
          <p:nvPr/>
        </p:nvGrpSpPr>
        <p:grpSpPr>
          <a:xfrm>
            <a:off x="2517838" y="4228389"/>
            <a:ext cx="1945759" cy="2158410"/>
            <a:chOff x="6113720" y="2817628"/>
            <a:chExt cx="1945759" cy="2158410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992DE7CE-4288-604D-93B4-E5F485DF4631}"/>
                </a:ext>
              </a:extLst>
            </p:cNvPr>
            <p:cNvSpPr/>
            <p:nvPr/>
          </p:nvSpPr>
          <p:spPr>
            <a:xfrm rot="5400000">
              <a:off x="6007395" y="2923953"/>
              <a:ext cx="2158410" cy="1945759"/>
            </a:xfrm>
            <a:prstGeom prst="hexagon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US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EA8C989-6D1B-EE42-BFBC-3E3C04E9782B}"/>
                </a:ext>
              </a:extLst>
            </p:cNvPr>
            <p:cNvSpPr txBox="1"/>
            <p:nvPr/>
          </p:nvSpPr>
          <p:spPr>
            <a:xfrm>
              <a:off x="6465918" y="3712166"/>
              <a:ext cx="12645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cumin Pro" panose="020B0504020202020204" pitchFamily="34" charset="77"/>
                </a:rPr>
                <a:t>Pittsburgh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3F3073-B503-C949-B58E-97A3386B3057}"/>
              </a:ext>
            </a:extLst>
          </p:cNvPr>
          <p:cNvGrpSpPr/>
          <p:nvPr/>
        </p:nvGrpSpPr>
        <p:grpSpPr>
          <a:xfrm rot="4035394" flipV="1">
            <a:off x="3903015" y="3887415"/>
            <a:ext cx="640099" cy="499260"/>
            <a:chOff x="2327119" y="1944981"/>
            <a:chExt cx="640099" cy="499260"/>
          </a:xfrm>
          <a:solidFill>
            <a:srgbClr val="495455"/>
          </a:solidFill>
        </p:grpSpPr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761531CD-3DF7-6F47-BCFA-0F6E01CD7F99}"/>
                </a:ext>
              </a:extLst>
            </p:cNvPr>
            <p:cNvSpPr/>
            <p:nvPr/>
          </p:nvSpPr>
          <p:spPr>
            <a:xfrm rot="17976224">
              <a:off x="2397539" y="1874561"/>
              <a:ext cx="499260" cy="64009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4">
              <a:extLst>
                <a:ext uri="{FF2B5EF4-FFF2-40B4-BE49-F238E27FC236}">
                  <a16:creationId xmlns:a16="http://schemas.microsoft.com/office/drawing/2014/main" id="{DF59750D-59C2-434E-871F-AE40FCD76E78}"/>
                </a:ext>
              </a:extLst>
            </p:cNvPr>
            <p:cNvSpPr txBox="1"/>
            <p:nvPr/>
          </p:nvSpPr>
          <p:spPr>
            <a:xfrm rot="17976224">
              <a:off x="2435433" y="2067694"/>
              <a:ext cx="349482" cy="3840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CB42E1-F62D-794C-83D6-DC4173F43736}"/>
              </a:ext>
            </a:extLst>
          </p:cNvPr>
          <p:cNvGrpSpPr/>
          <p:nvPr/>
        </p:nvGrpSpPr>
        <p:grpSpPr>
          <a:xfrm rot="17983006">
            <a:off x="5464052" y="3880983"/>
            <a:ext cx="640099" cy="499260"/>
            <a:chOff x="2327119" y="1944981"/>
            <a:chExt cx="640099" cy="499260"/>
          </a:xfrm>
          <a:solidFill>
            <a:srgbClr val="495455"/>
          </a:solidFill>
        </p:grpSpPr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2B0C8528-9C2F-BC43-990E-013CBE9AEB70}"/>
                </a:ext>
              </a:extLst>
            </p:cNvPr>
            <p:cNvSpPr/>
            <p:nvPr/>
          </p:nvSpPr>
          <p:spPr>
            <a:xfrm rot="17976224">
              <a:off x="2397539" y="1874561"/>
              <a:ext cx="499260" cy="64009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>
              <a:extLst>
                <a:ext uri="{FF2B5EF4-FFF2-40B4-BE49-F238E27FC236}">
                  <a16:creationId xmlns:a16="http://schemas.microsoft.com/office/drawing/2014/main" id="{3EA5E04E-6579-DC4F-AFB6-3BEE34F4B426}"/>
                </a:ext>
              </a:extLst>
            </p:cNvPr>
            <p:cNvSpPr txBox="1"/>
            <p:nvPr/>
          </p:nvSpPr>
          <p:spPr>
            <a:xfrm rot="17976224">
              <a:off x="2435433" y="2067694"/>
              <a:ext cx="349482" cy="3840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DF308D-F0FA-274E-B18F-80CD5DF237B8}"/>
              </a:ext>
            </a:extLst>
          </p:cNvPr>
          <p:cNvGrpSpPr/>
          <p:nvPr/>
        </p:nvGrpSpPr>
        <p:grpSpPr>
          <a:xfrm rot="3642175">
            <a:off x="4722332" y="5008170"/>
            <a:ext cx="640099" cy="499260"/>
            <a:chOff x="2327119" y="1944981"/>
            <a:chExt cx="640099" cy="499260"/>
          </a:xfrm>
          <a:solidFill>
            <a:srgbClr val="495455"/>
          </a:solidFill>
        </p:grpSpPr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4DC73753-190B-5543-80C0-DA37CB036952}"/>
                </a:ext>
              </a:extLst>
            </p:cNvPr>
            <p:cNvSpPr/>
            <p:nvPr/>
          </p:nvSpPr>
          <p:spPr>
            <a:xfrm rot="17976224">
              <a:off x="2397539" y="1874561"/>
              <a:ext cx="499260" cy="640099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4">
              <a:extLst>
                <a:ext uri="{FF2B5EF4-FFF2-40B4-BE49-F238E27FC236}">
                  <a16:creationId xmlns:a16="http://schemas.microsoft.com/office/drawing/2014/main" id="{8A2DFF81-5E74-2641-A2EE-F25459406C0E}"/>
                </a:ext>
              </a:extLst>
            </p:cNvPr>
            <p:cNvSpPr txBox="1"/>
            <p:nvPr/>
          </p:nvSpPr>
          <p:spPr>
            <a:xfrm rot="17976224">
              <a:off x="2435433" y="2067694"/>
              <a:ext cx="349482" cy="3840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93347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28" y="1319930"/>
            <a:ext cx="3990257" cy="474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95455"/>
                </a:solidFill>
                <a:latin typeface="Acumin Pro" panose="020B0504020202020204" pitchFamily="34" charset="77"/>
              </a:rPr>
              <a:t>Form the sculpture out of clay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8" y="-52439"/>
            <a:ext cx="12187031" cy="925830"/>
            <a:chOff x="-1" y="0"/>
            <a:chExt cx="12187723" cy="926245"/>
          </a:xfrm>
        </p:grpSpPr>
        <p:sp>
          <p:nvSpPr>
            <p:cNvPr id="5" name="Rectangle 4"/>
            <p:cNvSpPr/>
            <p:nvPr/>
          </p:nvSpPr>
          <p:spPr>
            <a:xfrm>
              <a:off x="-1" y="11845"/>
              <a:ext cx="12187723" cy="914400"/>
            </a:xfrm>
            <a:prstGeom prst="rect">
              <a:avLst/>
            </a:prstGeom>
            <a:solidFill>
              <a:srgbClr val="4954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Flowchart: Manual Input 7"/>
            <p:cNvSpPr/>
            <p:nvPr/>
          </p:nvSpPr>
          <p:spPr>
            <a:xfrm rot="16200000">
              <a:off x="7279485" y="-3984476"/>
              <a:ext cx="923762" cy="8892713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1540 h 9540"/>
                <a:gd name="connsiteX1" fmla="*/ 9993 w 10000"/>
                <a:gd name="connsiteY1" fmla="*/ 0 h 9540"/>
                <a:gd name="connsiteX2" fmla="*/ 10000 w 10000"/>
                <a:gd name="connsiteY2" fmla="*/ 9540 h 9540"/>
                <a:gd name="connsiteX3" fmla="*/ 0 w 10000"/>
                <a:gd name="connsiteY3" fmla="*/ 9540 h 9540"/>
                <a:gd name="connsiteX4" fmla="*/ 0 w 10000"/>
                <a:gd name="connsiteY4" fmla="*/ 1540 h 9540"/>
                <a:gd name="connsiteX0" fmla="*/ 131 w 10000"/>
                <a:gd name="connsiteY0" fmla="*/ 750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1 w 10000"/>
                <a:gd name="connsiteY4" fmla="*/ 750 h 10000"/>
                <a:gd name="connsiteX0" fmla="*/ 234 w 10000"/>
                <a:gd name="connsiteY0" fmla="*/ 717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234 w 10000"/>
                <a:gd name="connsiteY4" fmla="*/ 717 h 10000"/>
                <a:gd name="connsiteX0" fmla="*/ 138 w 10000"/>
                <a:gd name="connsiteY0" fmla="*/ 828 h 10000"/>
                <a:gd name="connsiteX1" fmla="*/ 9993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38 w 10000"/>
                <a:gd name="connsiteY4" fmla="*/ 828 h 10000"/>
                <a:gd name="connsiteX0" fmla="*/ 12 w 10012"/>
                <a:gd name="connsiteY0" fmla="*/ 837 h 10000"/>
                <a:gd name="connsiteX1" fmla="*/ 10005 w 10012"/>
                <a:gd name="connsiteY1" fmla="*/ 0 h 10000"/>
                <a:gd name="connsiteX2" fmla="*/ 10012 w 10012"/>
                <a:gd name="connsiteY2" fmla="*/ 10000 h 10000"/>
                <a:gd name="connsiteX3" fmla="*/ 12 w 10012"/>
                <a:gd name="connsiteY3" fmla="*/ 10000 h 10000"/>
                <a:gd name="connsiteX4" fmla="*/ 12 w 10012"/>
                <a:gd name="connsiteY4" fmla="*/ 83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2" h="10000">
                  <a:moveTo>
                    <a:pt x="12" y="837"/>
                  </a:moveTo>
                  <a:lnTo>
                    <a:pt x="10005" y="0"/>
                  </a:lnTo>
                  <a:cubicBezTo>
                    <a:pt x="10007" y="3333"/>
                    <a:pt x="10010" y="6667"/>
                    <a:pt x="10012" y="10000"/>
                  </a:cubicBezTo>
                  <a:lnTo>
                    <a:pt x="12" y="10000"/>
                  </a:lnTo>
                  <a:cubicBezTo>
                    <a:pt x="56" y="6917"/>
                    <a:pt x="-32" y="3920"/>
                    <a:pt x="12" y="837"/>
                  </a:cubicBezTo>
                  <a:close/>
                </a:path>
              </a:pathLst>
            </a:custGeom>
            <a:solidFill>
              <a:srgbClr val="87A6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" name="Pictur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59" b="33045"/>
            <a:stretch/>
          </p:blipFill>
          <p:spPr bwMode="auto">
            <a:xfrm>
              <a:off x="810198" y="147556"/>
              <a:ext cx="1945005" cy="628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301202" y="157610"/>
              <a:ext cx="7633685" cy="58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Ice Sculpture per </a:t>
              </a:r>
              <a:r>
                <a:rPr lang="en-US" sz="2800" cap="all" dirty="0" err="1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antea</a:t>
              </a:r>
              <a:r>
                <a:rPr lang="en-US" sz="2800" cap="all" dirty="0">
                  <a:solidFill>
                    <a:srgbClr val="FFFFFF"/>
                  </a:solidFill>
                  <a:latin typeface="Acumin Pro" panose="020B0504020202020204" pitchFamily="34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meteorite</a:t>
              </a:r>
              <a:endParaRPr lang="en-US" sz="2800" cap="all" dirty="0">
                <a:latin typeface="Acumin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BA13803-327C-1340-8EBA-FB832F44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90" y="5257800"/>
            <a:ext cx="2032000" cy="16002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7A6CB25-F09B-5948-BABC-8636E2ED312D}"/>
              </a:ext>
            </a:extLst>
          </p:cNvPr>
          <p:cNvSpPr txBox="1">
            <a:spLocks/>
          </p:cNvSpPr>
          <p:nvPr/>
        </p:nvSpPr>
        <p:spPr>
          <a:xfrm>
            <a:off x="4449743" y="2972005"/>
            <a:ext cx="3967089" cy="913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95455"/>
                </a:solidFill>
                <a:latin typeface="Acumin Pro" panose="020B0504020202020204" pitchFamily="34" charset="77"/>
              </a:rPr>
              <a:t>Incorporate the new information you’ve gained to form your best guess.</a:t>
            </a:r>
          </a:p>
        </p:txBody>
      </p:sp>
      <p:pic>
        <p:nvPicPr>
          <p:cNvPr id="12" name="Picture 11" descr="An elephant made out of play doh. ">
            <a:extLst>
              <a:ext uri="{FF2B5EF4-FFF2-40B4-BE49-F238E27FC236}">
                <a16:creationId xmlns:a16="http://schemas.microsoft.com/office/drawing/2014/main" id="{63D505B1-83F3-BC41-9B17-0D863B6C6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27" y="1890819"/>
            <a:ext cx="3172489" cy="31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02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430</Words>
  <Application>Microsoft Macintosh PowerPoint</Application>
  <PresentationFormat>Widescreen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Acumin Pro</vt:lpstr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Alexandra E</dc:creator>
  <cp:lastModifiedBy>Macdonald, Lindsey M</cp:lastModifiedBy>
  <cp:revision>17</cp:revision>
  <dcterms:created xsi:type="dcterms:W3CDTF">2018-08-27T14:09:00Z</dcterms:created>
  <dcterms:modified xsi:type="dcterms:W3CDTF">2020-10-19T19:25:01Z</dcterms:modified>
</cp:coreProperties>
</file>